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85" r:id="rId2"/>
    <p:sldId id="289" r:id="rId3"/>
    <p:sldId id="290" r:id="rId4"/>
    <p:sldId id="291" r:id="rId5"/>
    <p:sldId id="294" r:id="rId6"/>
    <p:sldId id="292" r:id="rId7"/>
    <p:sldId id="293" r:id="rId8"/>
    <p:sldId id="259" r:id="rId9"/>
    <p:sldId id="256" r:id="rId10"/>
    <p:sldId id="258" r:id="rId11"/>
    <p:sldId id="260" r:id="rId12"/>
    <p:sldId id="261" r:id="rId13"/>
    <p:sldId id="278" r:id="rId14"/>
    <p:sldId id="263" r:id="rId15"/>
    <p:sldId id="264" r:id="rId16"/>
    <p:sldId id="274" r:id="rId17"/>
    <p:sldId id="277" r:id="rId18"/>
    <p:sldId id="271" r:id="rId19"/>
    <p:sldId id="279" r:id="rId20"/>
    <p:sldId id="280" r:id="rId21"/>
    <p:sldId id="262" r:id="rId22"/>
    <p:sldId id="286" r:id="rId23"/>
    <p:sldId id="281" r:id="rId24"/>
    <p:sldId id="282" r:id="rId25"/>
    <p:sldId id="270" r:id="rId26"/>
    <p:sldId id="283" r:id="rId27"/>
    <p:sldId id="287" r:id="rId28"/>
    <p:sldId id="268" r:id="rId29"/>
    <p:sldId id="275" r:id="rId30"/>
    <p:sldId id="284" r:id="rId31"/>
  </p:sldIdLst>
  <p:sldSz cx="10621963" cy="756126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FF"/>
    <a:srgbClr val="660066"/>
    <a:srgbClr val="FF6600"/>
    <a:srgbClr val="FF7C80"/>
    <a:srgbClr val="009900"/>
    <a:srgbClr val="33CCFF"/>
    <a:srgbClr val="FFFF00"/>
    <a:srgbClr val="9933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5978" autoAdjust="0"/>
  </p:normalViewPr>
  <p:slideViewPr>
    <p:cSldViewPr>
      <p:cViewPr>
        <p:scale>
          <a:sx n="274" d="100"/>
          <a:sy n="274" d="100"/>
        </p:scale>
        <p:origin x="7284" y="11148"/>
      </p:cViewPr>
      <p:guideLst>
        <p:guide orient="horz" pos="2382"/>
        <p:guide pos="33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A2C27-C9E1-41D3-87CA-AB034FF5304F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20763" y="685800"/>
            <a:ext cx="48164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469B2-EDF6-4D9F-B1FE-08925D0491E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Драм театр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469B2-EDF6-4D9F-B1FE-08925D0491EB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Задачи программы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469B2-EDF6-4D9F-B1FE-08925D0491EB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97485" y="5898516"/>
            <a:ext cx="10024478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442583" y="5351112"/>
            <a:ext cx="9825315" cy="134772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42583" y="4284715"/>
            <a:ext cx="9825315" cy="1008169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0741-46E4-48F7-8D31-CEDA58EAE433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9559768" y="7137832"/>
            <a:ext cx="881623" cy="272206"/>
          </a:xfrm>
        </p:spPr>
        <p:txBody>
          <a:bodyPr/>
          <a:lstStyle/>
          <a:p>
            <a:fld id="{0450CC9B-D54B-4306-9D8A-A8FD520A9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0741-46E4-48F7-8D31-CEDA58EAE433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CC9B-D54B-4306-9D8A-A8FD520A9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66473" y="605603"/>
            <a:ext cx="2124393" cy="6451578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1099" y="605603"/>
            <a:ext cx="7258341" cy="6451578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0741-46E4-48F7-8D31-CEDA58EAE433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CC9B-D54B-4306-9D8A-A8FD520A9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0741-46E4-48F7-8D31-CEDA58EAE433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160269" y="84015"/>
            <a:ext cx="3363622" cy="318553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9559768" y="7137832"/>
            <a:ext cx="881623" cy="272206"/>
          </a:xfrm>
        </p:spPr>
        <p:txBody>
          <a:bodyPr/>
          <a:lstStyle/>
          <a:p>
            <a:fld id="{0450CC9B-D54B-4306-9D8A-A8FD520A9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97485" y="3798165"/>
            <a:ext cx="10024478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42583" y="1848309"/>
            <a:ext cx="9825315" cy="1344225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0741-46E4-48F7-8D31-CEDA58EAE433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CC9B-D54B-4306-9D8A-A8FD520A93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09645" y="3249299"/>
            <a:ext cx="10090865" cy="13063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50525" y="504085"/>
            <a:ext cx="10090865" cy="927515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4066" y="1764295"/>
            <a:ext cx="4868400" cy="52088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5399498" y="1764295"/>
            <a:ext cx="5045433" cy="52088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0741-46E4-48F7-8D31-CEDA58EAE433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CC9B-D54B-4306-9D8A-A8FD520A9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54066" y="5964996"/>
            <a:ext cx="10002348" cy="9731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26935" y="735124"/>
            <a:ext cx="4984048" cy="70536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5395810" y="735124"/>
            <a:ext cx="4986004" cy="705367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26935" y="1450993"/>
            <a:ext cx="4984048" cy="43459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5400113" y="1450993"/>
            <a:ext cx="4981700" cy="434597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0741-46E4-48F7-8D31-CEDA58EAE433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559768" y="7141193"/>
            <a:ext cx="885163" cy="272206"/>
          </a:xfrm>
        </p:spPr>
        <p:txBody>
          <a:bodyPr/>
          <a:lstStyle/>
          <a:p>
            <a:fld id="{0450CC9B-D54B-4306-9D8A-A8FD520A93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97485" y="6637109"/>
            <a:ext cx="10024478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50525" y="504085"/>
            <a:ext cx="10090865" cy="927515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0741-46E4-48F7-8D31-CEDA58EAE433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CC9B-D54B-4306-9D8A-A8FD520A9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0741-46E4-48F7-8D31-CEDA58EAE433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CC9B-D54B-4306-9D8A-A8FD520A9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97485" y="6448924"/>
            <a:ext cx="10024478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31098" y="6049011"/>
            <a:ext cx="9825315" cy="574096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531100" y="672113"/>
            <a:ext cx="3494552" cy="5292884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152893" y="672113"/>
            <a:ext cx="6203522" cy="529288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0741-46E4-48F7-8D31-CEDA58EAE433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CC9B-D54B-4306-9D8A-A8FD520A93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071753" y="679868"/>
            <a:ext cx="5842080" cy="4032674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80741-46E4-48F7-8D31-CEDA58EAE433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0CC9B-D54B-4306-9D8A-A8FD520A93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442582" y="5505852"/>
            <a:ext cx="6815759" cy="575847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442582" y="6100630"/>
            <a:ext cx="6815759" cy="847141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97485" y="1158664"/>
            <a:ext cx="10024478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54065" y="1713537"/>
            <a:ext cx="10090865" cy="49900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7523892" y="84015"/>
            <a:ext cx="2921039" cy="31855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B680741-46E4-48F7-8D31-CEDA58EAE433}" type="datetimeFigureOut">
              <a:rPr lang="ru-RU" smtClean="0"/>
              <a:pPr/>
              <a:t>02.11.2017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629172" y="84015"/>
            <a:ext cx="3894720" cy="318553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9559768" y="7141194"/>
            <a:ext cx="885163" cy="26954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450CC9B-D54B-4306-9D8A-A8FD520A93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54065" y="504085"/>
            <a:ext cx="10090865" cy="924154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97485" y="1158664"/>
            <a:ext cx="10024478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97485" y="1166480"/>
            <a:ext cx="10024478" cy="2625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C:\Users\777\Pictures\Мои сканированные изображения\2011-03 (мар)\сканирование0007.jpg"/>
          <p:cNvPicPr>
            <a:picLocks noChangeAspect="1" noChangeArrowheads="1"/>
          </p:cNvPicPr>
          <p:nvPr/>
        </p:nvPicPr>
        <p:blipFill>
          <a:blip r:embed="rId2">
            <a:lum bright="-30000"/>
          </a:blip>
          <a:srcRect t="27678"/>
          <a:stretch>
            <a:fillRect/>
          </a:stretch>
        </p:blipFill>
        <p:spPr bwMode="auto">
          <a:xfrm>
            <a:off x="2667775" y="65855"/>
            <a:ext cx="2986088" cy="214314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26" name="Picture 2" descr="http://www.crbnovopokrovskay.ru/novosti/01072013/12.jpg"/>
          <p:cNvPicPr>
            <a:picLocks noChangeAspect="1" noChangeArrowheads="1"/>
          </p:cNvPicPr>
          <p:nvPr/>
        </p:nvPicPr>
        <p:blipFill>
          <a:blip r:embed="rId3"/>
          <a:srcRect r="5578" b="14162"/>
          <a:stretch>
            <a:fillRect/>
          </a:stretch>
        </p:blipFill>
        <p:spPr bwMode="auto">
          <a:xfrm>
            <a:off x="5168105" y="71438"/>
            <a:ext cx="2857520" cy="2351871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</p:pic>
      <p:pic>
        <p:nvPicPr>
          <p:cNvPr id="2" name="Picture 2" descr="C:\Users\777\Pictures\Мои сканированные изображения\2011-03 (мар)\сканирование0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65855"/>
            <a:ext cx="2596337" cy="2786082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4" name="Picture 4" descr="C:\Users\777\Pictures\Мои сканированные изображения\2011-03 (мар)\сканирование0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8" y="2780499"/>
            <a:ext cx="2667775" cy="2674938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7" name="Picture 11" descr="C:\Users\777\Pictures\Мои сканированные изображения\2011-03 (мар)\сканирование0009.jpg"/>
          <p:cNvPicPr>
            <a:picLocks noChangeAspect="1" noChangeArrowheads="1"/>
          </p:cNvPicPr>
          <p:nvPr/>
        </p:nvPicPr>
        <p:blipFill>
          <a:blip r:embed="rId6">
            <a:lum bright="-20000"/>
          </a:blip>
          <a:srcRect/>
          <a:stretch>
            <a:fillRect/>
          </a:stretch>
        </p:blipFill>
        <p:spPr bwMode="auto">
          <a:xfrm>
            <a:off x="71438" y="5066515"/>
            <a:ext cx="2667775" cy="2411413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" name="Picture 5" descr="C:\Users\777\Pictures\Мои сканированные изображения\2011-03 (мар)\сканирование000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82749" y="2494747"/>
            <a:ext cx="2667776" cy="290829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6" name="Picture 10" descr="C:\Users\777\Pictures\Мои сканированные изображения\2011-03 (мар)\сканирование000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1311" y="5066515"/>
            <a:ext cx="2739214" cy="242331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8" name="Picture 3" descr="C:\Users\777\Pictures\Мои сканированные изображения\2011-03 (мар)\сканирование001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67775" y="5066515"/>
            <a:ext cx="3246438" cy="242331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9" name="Picture 13" descr="C:\Users\777\Pictures\Мои сканированные изображения\2011-03 (мар)\сканирование0004.jpg"/>
          <p:cNvPicPr>
            <a:picLocks noChangeAspect="1" noChangeArrowheads="1"/>
          </p:cNvPicPr>
          <p:nvPr/>
        </p:nvPicPr>
        <p:blipFill>
          <a:blip r:embed="rId10">
            <a:lum bright="-20000"/>
          </a:blip>
          <a:srcRect/>
          <a:stretch>
            <a:fillRect/>
          </a:stretch>
        </p:blipFill>
        <p:spPr bwMode="auto">
          <a:xfrm>
            <a:off x="5453857" y="5066515"/>
            <a:ext cx="2428892" cy="242331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3" name="Picture 8" descr="C:\Users\777\Pictures\Мои сканированные изображения\2011-03 (мар)\сканирование0006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82749" y="71438"/>
            <a:ext cx="2667776" cy="285193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739081" y="4709325"/>
            <a:ext cx="745238" cy="320362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66FF66">
                <a:alpha val="60000"/>
              </a:srgbClr>
            </a:glow>
          </a:effectLst>
        </p:spPr>
        <p:txBody>
          <a:bodyPr wrap="none" lIns="103903" tIns="51952" rIns="103903" bIns="51952">
            <a:spAutoFit/>
          </a:bodyPr>
          <a:lstStyle/>
          <a:p>
            <a:pPr>
              <a:defRPr/>
            </a:pPr>
            <a:r>
              <a:rPr lang="ru-RU" sz="1400" b="1" i="1" dirty="0">
                <a:solidFill>
                  <a:srgbClr val="0D0D0D"/>
                </a:solidFill>
                <a:latin typeface="Calibri" pitchFamily="34" charset="0"/>
              </a:rPr>
              <a:t>Почта</a:t>
            </a:r>
          </a:p>
        </p:txBody>
      </p:sp>
      <p:sp>
        <p:nvSpPr>
          <p:cNvPr id="15" name="Прямоугольник 15"/>
          <p:cNvSpPr>
            <a:spLocks noChangeArrowheads="1"/>
          </p:cNvSpPr>
          <p:nvPr/>
        </p:nvSpPr>
        <p:spPr bwMode="auto">
          <a:xfrm>
            <a:off x="3953659" y="1351739"/>
            <a:ext cx="1107902" cy="32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01600">
              <a:srgbClr val="66FF66">
                <a:alpha val="60000"/>
              </a:srgbClr>
            </a:glow>
          </a:effectLst>
        </p:spPr>
        <p:txBody>
          <a:bodyPr wrap="none" lIns="103903" tIns="51952" rIns="103903" bIns="51952">
            <a:spAutoFit/>
          </a:bodyPr>
          <a:lstStyle/>
          <a:p>
            <a:pPr>
              <a:defRPr/>
            </a:pPr>
            <a:r>
              <a:rPr lang="ru-RU" sz="1400" b="1" i="1" dirty="0">
                <a:latin typeface="Times New Roman" pitchFamily="18" charset="0"/>
              </a:rPr>
              <a:t>Нефтебаза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39015" y="2351871"/>
            <a:ext cx="1347782" cy="320362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  <a:effectLst>
            <a:glow rad="101600">
              <a:srgbClr val="66FF66">
                <a:alpha val="60000"/>
              </a:srgbClr>
            </a:glow>
          </a:effectLst>
        </p:spPr>
        <p:txBody>
          <a:bodyPr lIns="103903" tIns="51952" rIns="103903" bIns="51952">
            <a:spAutoFit/>
          </a:bodyPr>
          <a:lstStyle/>
          <a:p>
            <a:pPr>
              <a:defRPr/>
            </a:pPr>
            <a:r>
              <a:rPr lang="ru-RU" sz="1400" b="1" i="1" dirty="0">
                <a:latin typeface="Calibri" pitchFamily="34" charset="0"/>
              </a:rPr>
              <a:t>Парк Победы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740005" y="2351871"/>
            <a:ext cx="1776410" cy="320362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  <a:effectLst>
            <a:glow rad="101600">
              <a:srgbClr val="66FF66">
                <a:alpha val="60000"/>
              </a:srgbClr>
            </a:glow>
          </a:effectLst>
        </p:spPr>
        <p:txBody>
          <a:bodyPr wrap="square" lIns="103903" tIns="51952" rIns="103903" bIns="51952">
            <a:spAutoFit/>
          </a:bodyPr>
          <a:lstStyle/>
          <a:p>
            <a:pPr>
              <a:defRPr/>
            </a:pPr>
            <a:r>
              <a:rPr lang="ru-RU" sz="1400" b="1" i="1" dirty="0" smtClean="0">
                <a:latin typeface="Calibri" pitchFamily="34" charset="0"/>
              </a:rPr>
              <a:t>Центральный парк </a:t>
            </a:r>
            <a:endParaRPr lang="ru-RU" sz="1400" b="1" i="1" dirty="0">
              <a:latin typeface="Calibri" pitchFamily="34" charset="0"/>
            </a:endParaRPr>
          </a:p>
        </p:txBody>
      </p:sp>
      <p:sp>
        <p:nvSpPr>
          <p:cNvPr id="19" name="Прямоугольник 19"/>
          <p:cNvSpPr>
            <a:spLocks noChangeArrowheads="1"/>
          </p:cNvSpPr>
          <p:nvPr/>
        </p:nvSpPr>
        <p:spPr bwMode="auto">
          <a:xfrm>
            <a:off x="9702618" y="4709325"/>
            <a:ext cx="823337" cy="32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01600">
              <a:srgbClr val="66FF66">
                <a:alpha val="60000"/>
              </a:srgbClr>
            </a:glow>
          </a:effectLst>
        </p:spPr>
        <p:txBody>
          <a:bodyPr wrap="none" lIns="103903" tIns="51952" rIns="103903" bIns="51952">
            <a:spAutoFit/>
          </a:bodyPr>
          <a:lstStyle/>
          <a:p>
            <a:pPr>
              <a:defRPr/>
            </a:pPr>
            <a:r>
              <a:rPr lang="ru-RU" sz="1400" b="1" i="1" dirty="0">
                <a:latin typeface="Times New Roman" pitchFamily="18" charset="0"/>
              </a:rPr>
              <a:t>Аптека</a:t>
            </a:r>
          </a:p>
        </p:txBody>
      </p:sp>
      <p:sp>
        <p:nvSpPr>
          <p:cNvPr id="20" name="Прямоугольник 20"/>
          <p:cNvSpPr>
            <a:spLocks noChangeArrowheads="1"/>
          </p:cNvSpPr>
          <p:nvPr/>
        </p:nvSpPr>
        <p:spPr bwMode="auto">
          <a:xfrm>
            <a:off x="9382947" y="7138217"/>
            <a:ext cx="1110723" cy="320362"/>
          </a:xfrm>
          <a:prstGeom prst="rect">
            <a:avLst/>
          </a:prstGeom>
          <a:solidFill>
            <a:schemeClr val="bg1"/>
          </a:solidFill>
          <a:ln w="9525">
            <a:solidFill>
              <a:srgbClr val="009900"/>
            </a:solidFill>
            <a:miter lim="800000"/>
            <a:headEnd/>
            <a:tailEnd/>
          </a:ln>
          <a:effectLst>
            <a:glow rad="101600">
              <a:srgbClr val="66FF66">
                <a:alpha val="60000"/>
              </a:srgbClr>
            </a:glow>
          </a:effectLst>
        </p:spPr>
        <p:txBody>
          <a:bodyPr wrap="none" lIns="103903" tIns="51952" rIns="103903" bIns="51952">
            <a:spAutoFit/>
          </a:bodyPr>
          <a:lstStyle/>
          <a:p>
            <a:pPr>
              <a:defRPr/>
            </a:pPr>
            <a:r>
              <a:rPr lang="ru-RU" sz="1400" b="1" i="1" dirty="0">
                <a:latin typeface="Calibri" pitchFamily="34" charset="0"/>
              </a:rPr>
              <a:t>Ж</a:t>
            </a:r>
            <a:r>
              <a:rPr lang="en-US" sz="1400" b="1" i="1" dirty="0">
                <a:latin typeface="Calibri" pitchFamily="34" charset="0"/>
              </a:rPr>
              <a:t>/</a:t>
            </a:r>
            <a:r>
              <a:rPr lang="ru-RU" sz="1400" b="1" i="1" dirty="0">
                <a:latin typeface="Calibri" pitchFamily="34" charset="0"/>
              </a:rPr>
              <a:t>д вокзал</a:t>
            </a:r>
          </a:p>
        </p:txBody>
      </p:sp>
      <p:sp>
        <p:nvSpPr>
          <p:cNvPr id="21" name="Прямоугольник 16"/>
          <p:cNvSpPr>
            <a:spLocks noChangeArrowheads="1"/>
          </p:cNvSpPr>
          <p:nvPr/>
        </p:nvSpPr>
        <p:spPr bwMode="auto">
          <a:xfrm>
            <a:off x="1667643" y="7175045"/>
            <a:ext cx="882135" cy="32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01600">
              <a:srgbClr val="66FF66">
                <a:alpha val="60000"/>
              </a:srgbClr>
            </a:glow>
          </a:effectLst>
        </p:spPr>
        <p:txBody>
          <a:bodyPr wrap="none" lIns="103903" tIns="51952" rIns="103903" bIns="51952">
            <a:spAutoFit/>
          </a:bodyPr>
          <a:lstStyle/>
          <a:p>
            <a:pPr>
              <a:defRPr/>
            </a:pPr>
            <a:r>
              <a:rPr lang="ru-RU" sz="1400" b="1" i="1" dirty="0">
                <a:latin typeface="Times New Roman" pitchFamily="18" charset="0"/>
              </a:rPr>
              <a:t>Магазин</a:t>
            </a:r>
          </a:p>
        </p:txBody>
      </p:sp>
      <p:sp>
        <p:nvSpPr>
          <p:cNvPr id="22" name="Прямоугольник 20"/>
          <p:cNvSpPr>
            <a:spLocks noChangeArrowheads="1"/>
          </p:cNvSpPr>
          <p:nvPr/>
        </p:nvSpPr>
        <p:spPr bwMode="auto">
          <a:xfrm>
            <a:off x="4309839" y="7138217"/>
            <a:ext cx="1001142" cy="320362"/>
          </a:xfrm>
          <a:prstGeom prst="rect">
            <a:avLst/>
          </a:prstGeom>
          <a:solidFill>
            <a:schemeClr val="bg1"/>
          </a:solidFill>
          <a:ln w="9525">
            <a:solidFill>
              <a:srgbClr val="009900"/>
            </a:solidFill>
            <a:miter lim="800000"/>
            <a:headEnd/>
            <a:tailEnd/>
          </a:ln>
          <a:effectLst>
            <a:glow rad="101600">
              <a:srgbClr val="66FF66">
                <a:alpha val="60000"/>
              </a:srgbClr>
            </a:glow>
          </a:effectLst>
        </p:spPr>
        <p:txBody>
          <a:bodyPr wrap="none" lIns="103903" tIns="51952" rIns="103903" bIns="51952">
            <a:spAutoFit/>
          </a:bodyPr>
          <a:lstStyle/>
          <a:p>
            <a:pPr>
              <a:defRPr/>
            </a:pPr>
            <a:r>
              <a:rPr lang="ru-RU" sz="1400" b="1" i="1" dirty="0">
                <a:latin typeface="Calibri" pitchFamily="34" charset="0"/>
              </a:rPr>
              <a:t>Элеватор</a:t>
            </a:r>
          </a:p>
        </p:txBody>
      </p:sp>
      <p:grpSp>
        <p:nvGrpSpPr>
          <p:cNvPr id="23" name="Прямоугольник 20"/>
          <p:cNvGrpSpPr>
            <a:grpSpLocks/>
          </p:cNvGrpSpPr>
          <p:nvPr/>
        </p:nvGrpSpPr>
        <p:grpSpPr bwMode="auto">
          <a:xfrm>
            <a:off x="5953923" y="6986948"/>
            <a:ext cx="2000264" cy="580149"/>
            <a:chOff x="3190" y="2738"/>
            <a:chExt cx="922" cy="220"/>
          </a:xfrm>
        </p:grpSpPr>
        <p:pic>
          <p:nvPicPr>
            <p:cNvPr id="24" name="Прямоугольник 20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190" y="2738"/>
              <a:ext cx="922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 Box 54"/>
            <p:cNvSpPr txBox="1">
              <a:spLocks noChangeArrowheads="1"/>
            </p:cNvSpPr>
            <p:nvPr/>
          </p:nvSpPr>
          <p:spPr bwMode="auto">
            <a:xfrm>
              <a:off x="3223" y="2799"/>
              <a:ext cx="856" cy="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i="1" dirty="0" smtClean="0">
                  <a:latin typeface="Calibri" pitchFamily="34" charset="0"/>
                </a:rPr>
                <a:t>Памятник В.И.Ленина</a:t>
              </a:r>
              <a:endParaRPr lang="ru-RU" sz="1200" b="1" i="1" dirty="0">
                <a:latin typeface="Calibri" pitchFamily="34" charset="0"/>
              </a:endParaRPr>
            </a:p>
          </p:txBody>
        </p:sp>
      </p:grpSp>
      <p:sp>
        <p:nvSpPr>
          <p:cNvPr id="26" name="Прямоугольник 16"/>
          <p:cNvSpPr>
            <a:spLocks noChangeArrowheads="1"/>
          </p:cNvSpPr>
          <p:nvPr/>
        </p:nvSpPr>
        <p:spPr bwMode="auto">
          <a:xfrm>
            <a:off x="6239675" y="1351739"/>
            <a:ext cx="1613233" cy="32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01600">
              <a:srgbClr val="66FF66">
                <a:alpha val="60000"/>
              </a:srgbClr>
            </a:glow>
          </a:effectLst>
        </p:spPr>
        <p:txBody>
          <a:bodyPr wrap="none" lIns="103903" tIns="51952" rIns="103903" bIns="51952">
            <a:spAutoFit/>
          </a:bodyPr>
          <a:lstStyle/>
          <a:p>
            <a:pPr>
              <a:defRPr/>
            </a:pPr>
            <a:r>
              <a:rPr lang="ru-RU" sz="1400" b="1" i="1" dirty="0" smtClean="0">
                <a:latin typeface="Times New Roman" pitchFamily="18" charset="0"/>
              </a:rPr>
              <a:t>МБОУ  СОШ № 3</a:t>
            </a:r>
            <a:endParaRPr lang="ru-RU" sz="1400" b="1" i="1" dirty="0">
              <a:latin typeface="Times New Roman" pitchFamily="18" charset="0"/>
            </a:endParaRPr>
          </a:p>
        </p:txBody>
      </p:sp>
      <p:pic>
        <p:nvPicPr>
          <p:cNvPr id="10" name="Picture 12" descr="F:\сканирование.jp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2667775" y="1780367"/>
            <a:ext cx="5214974" cy="3357586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</p:pic>
      <p:sp>
        <p:nvSpPr>
          <p:cNvPr id="27" name="Прямоугольник 16"/>
          <p:cNvSpPr>
            <a:spLocks noChangeArrowheads="1"/>
          </p:cNvSpPr>
          <p:nvPr/>
        </p:nvSpPr>
        <p:spPr bwMode="auto">
          <a:xfrm>
            <a:off x="6525427" y="4709325"/>
            <a:ext cx="1338478" cy="32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01600">
              <a:srgbClr val="66FF66">
                <a:alpha val="60000"/>
              </a:srgbClr>
            </a:glow>
          </a:effectLst>
        </p:spPr>
        <p:txBody>
          <a:bodyPr wrap="none" lIns="103903" tIns="51952" rIns="103903" bIns="51952">
            <a:spAutoFit/>
          </a:bodyPr>
          <a:lstStyle/>
          <a:p>
            <a:pPr>
              <a:defRPr/>
            </a:pPr>
            <a:r>
              <a:rPr lang="ru-RU" sz="1400" b="1" i="1" dirty="0" smtClean="0">
                <a:latin typeface="Times New Roman" pitchFamily="18" charset="0"/>
              </a:rPr>
              <a:t>МАДОУ  № 38</a:t>
            </a:r>
            <a:endParaRPr lang="ru-RU" sz="1400" b="1" i="1" dirty="0">
              <a:latin typeface="Times New Roman" pitchFamily="18" charset="0"/>
            </a:endParaRPr>
          </a:p>
        </p:txBody>
      </p:sp>
      <p:sp>
        <p:nvSpPr>
          <p:cNvPr id="28" name="WordArt 58"/>
          <p:cNvSpPr>
            <a:spLocks noChangeArrowheads="1" noChangeShapeType="1" noTextEdit="1"/>
          </p:cNvSpPr>
          <p:nvPr/>
        </p:nvSpPr>
        <p:spPr bwMode="auto">
          <a:xfrm>
            <a:off x="3096403" y="3066251"/>
            <a:ext cx="4357718" cy="12176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Моя малая родина - </a:t>
            </a:r>
          </a:p>
          <a:p>
            <a:pPr algn="ctr"/>
            <a:r>
              <a:rPr lang="ru-RU" sz="32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Кубанский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МЕЧТЫ\Атамань дс 2011\SDC154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429" y="140890"/>
            <a:ext cx="4376734" cy="3282551"/>
          </a:xfrm>
          <a:prstGeom prst="rect">
            <a:avLst/>
          </a:prstGeom>
          <a:noFill/>
          <a:ln w="38100">
            <a:solidFill>
              <a:srgbClr val="6600FF"/>
            </a:solidFill>
          </a:ln>
        </p:spPr>
      </p:pic>
      <p:pic>
        <p:nvPicPr>
          <p:cNvPr id="2051" name="Picture 3" descr="C:\Users\User\Desktop\МЕЧТЫ\Атамань дс 2011\SDC155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197" y="3709193"/>
            <a:ext cx="4714908" cy="3536182"/>
          </a:xfrm>
          <a:prstGeom prst="rect">
            <a:avLst/>
          </a:prstGeom>
          <a:noFill/>
          <a:ln w="38100">
            <a:solidFill>
              <a:srgbClr val="6600FF"/>
            </a:solidFill>
          </a:ln>
        </p:spPr>
      </p:pic>
      <p:pic>
        <p:nvPicPr>
          <p:cNvPr id="2053" name="Picture 5" descr="C:\Users\User\Desktop\МЕЧТЫ\Атамань дс 2011\SDC155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3282" y="282973"/>
            <a:ext cx="4854045" cy="3640534"/>
          </a:xfrm>
          <a:prstGeom prst="rect">
            <a:avLst/>
          </a:prstGeom>
          <a:noFill/>
          <a:ln w="38100">
            <a:solidFill>
              <a:srgbClr val="6600FF"/>
            </a:solidFill>
          </a:ln>
        </p:spPr>
      </p:pic>
      <p:pic>
        <p:nvPicPr>
          <p:cNvPr id="2054" name="Picture 2" descr="C:\Users\777\Pictures\Море 2011\DSCF02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5361" y="4209259"/>
            <a:ext cx="4525164" cy="3233137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</p:spPr>
      </p:pic>
      <p:pic>
        <p:nvPicPr>
          <p:cNvPr id="7" name="Заголовок 1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3461" y="3280565"/>
            <a:ext cx="5929354" cy="7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Pictures\ФИНТИФЛЮШКИ\DSCF5982.JPG"/>
          <p:cNvPicPr>
            <a:picLocks noChangeAspect="1" noChangeArrowheads="1"/>
          </p:cNvPicPr>
          <p:nvPr/>
        </p:nvPicPr>
        <p:blipFill>
          <a:blip r:embed="rId3" cstate="print"/>
          <a:srcRect t="2761" b="3705"/>
          <a:stretch>
            <a:fillRect/>
          </a:stretch>
        </p:blipFill>
        <p:spPr bwMode="auto">
          <a:xfrm>
            <a:off x="99166" y="137293"/>
            <a:ext cx="6211947" cy="43577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1027" name="Picture 3" descr="C:\Users\Admin\Pictures\ФОТО детский сад\119___03\IMG_4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3857" y="3709193"/>
            <a:ext cx="4755089" cy="3566317"/>
          </a:xfrm>
          <a:prstGeom prst="rect">
            <a:avLst/>
          </a:prstGeom>
          <a:noFill/>
          <a:ln w="38100">
            <a:solidFill>
              <a:srgbClr val="FF7C80"/>
            </a:solidFill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МЕЧТЫ\Лаго-Наки 2010\SDC127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4857" y="3709193"/>
            <a:ext cx="2835474" cy="378063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3076" name="Picture 4" descr="C:\Users\User\Desktop\МЕЧТЫ\Лаго-Наки 2010\SDC127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4" y="3780631"/>
            <a:ext cx="2739213" cy="365228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3077" name="Picture 5" descr="C:\Users\User\Desktop\МЕЧТЫ\Лаго-Наки 2010\SDC127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2155" y="4298557"/>
            <a:ext cx="3826396" cy="2869797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</p:pic>
      <p:pic>
        <p:nvPicPr>
          <p:cNvPr id="3079" name="Picture 7" descr="C:\Users\User\Desktop\МЕЧТЫ\ГУЗИРОПЛЬ\IMG_95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4672" y="351608"/>
            <a:ext cx="3714776" cy="278608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3080" name="Picture 8" descr="C:\Users\User\Desktop\МЕЧТЫ\ГУЗИРОПЛЬ\IMG_95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39411" y="637359"/>
            <a:ext cx="2250297" cy="3000396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</p:pic>
      <p:pic>
        <p:nvPicPr>
          <p:cNvPr id="3081" name="Picture 9" descr="C:\Users\User\Desktop\МЕЧТЫ\Гуамка 1\IMG_06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8883" y="351607"/>
            <a:ext cx="3754958" cy="2816219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:\ФОТОАРХИВ 2013-14 гг\чтения\IMG_12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855" y="3280565"/>
            <a:ext cx="5238786" cy="3929090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386" name="Picture 2" descr="D:\ФОТОАРХИВ 2013-14 гг\чтения\IMG_1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321" y="351607"/>
            <a:ext cx="5310224" cy="3982668"/>
          </a:xfrm>
          <a:prstGeom prst="rect">
            <a:avLst/>
          </a:prstGeom>
          <a:ln w="38100" cap="sq" cmpd="thickThin">
            <a:solidFill>
              <a:srgbClr val="9933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ВСЯКОЕ\IMG_36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446" y="142877"/>
            <a:ext cx="4000528" cy="300039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028" name="Рисунок 1" descr="F:\DCIM\102SSCAM\SDC114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758" y="3566317"/>
            <a:ext cx="4899849" cy="3679828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</p:spPr>
      </p:pic>
      <p:pic>
        <p:nvPicPr>
          <p:cNvPr id="1032" name="Picture 8" descr="D:\ФОТОАРХИВ 2013-14 гг\8 июля 2014\IMG_89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3807" y="4429155"/>
            <a:ext cx="3897834" cy="2923376"/>
          </a:xfrm>
          <a:prstGeom prst="rect">
            <a:avLst/>
          </a:prstGeom>
          <a:noFill/>
          <a:ln w="38100">
            <a:solidFill>
              <a:srgbClr val="009900"/>
            </a:solidFill>
          </a:ln>
        </p:spPr>
      </p:pic>
      <p:pic>
        <p:nvPicPr>
          <p:cNvPr id="19457" name="Picture 1" descr="C:\Users\Admin\Pictures\ФОТО детский сад\119___03\IMG_39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3857" y="280169"/>
            <a:ext cx="4778902" cy="358417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од2"/>
          <p:cNvPicPr>
            <a:picLocks noChangeAspect="1" noChangeArrowheads="1"/>
          </p:cNvPicPr>
          <p:nvPr/>
        </p:nvPicPr>
        <p:blipFill>
          <a:blip r:embed="rId3" cstate="print"/>
          <a:srcRect r="8000"/>
          <a:stretch>
            <a:fillRect/>
          </a:stretch>
        </p:blipFill>
        <p:spPr bwMode="auto">
          <a:xfrm>
            <a:off x="238883" y="351607"/>
            <a:ext cx="4929222" cy="342902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6" name="Picture 3" descr="C:\Users\777\Pictures\Мои сканированные изображения\2012-01 (янв)\сканирование000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25295" y="280169"/>
            <a:ext cx="4857784" cy="3453285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5364" name="Picture 4" descr="D:\ФОТОАРХИВ 2013-14 гг\Поделки осень 2014\IMG_03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5295" y="3994945"/>
            <a:ext cx="4857784" cy="3405582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15366" name="Picture 6" descr="D:\ФОТОАРХИВ 2013-14 гг\Родительское собрание 2014\IMG_04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139" y="3994945"/>
            <a:ext cx="4897966" cy="3441301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7" name="Picture 9" descr="C:\Users\User\Pictures\ремонт\IMG_596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68039" y="2994813"/>
            <a:ext cx="5739938" cy="4305993"/>
          </a:xfrm>
          <a:prstGeom prst="rect">
            <a:avLst/>
          </a:prstGeom>
          <a:noFill/>
          <a:ln w="38100">
            <a:solidFill>
              <a:srgbClr val="6600FF"/>
            </a:solidFill>
          </a:ln>
        </p:spPr>
      </p:pic>
      <p:pic>
        <p:nvPicPr>
          <p:cNvPr id="12298" name="Picture 10" descr="C:\Users\User\Pictures\ремонт\IMG_597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8883" y="280169"/>
            <a:ext cx="5286895" cy="3965171"/>
          </a:xfrm>
          <a:prstGeom prst="rect">
            <a:avLst/>
          </a:prstGeom>
          <a:noFill/>
          <a:ln w="38100">
            <a:solidFill>
              <a:srgbClr val="009900"/>
            </a:solidFill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БРОШЮРА\Рисунок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197" y="423045"/>
            <a:ext cx="4888992" cy="6486144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</a:ln>
        </p:spPr>
      </p:pic>
      <p:pic>
        <p:nvPicPr>
          <p:cNvPr id="17410" name="Picture 2" descr="F:\ДРЕВО ГВИ 1\Слайд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1047" y="565921"/>
            <a:ext cx="4420251" cy="6215106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развивающая среда - фото\SDC10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263" y="494483"/>
            <a:ext cx="3905278" cy="3000396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9220" name="Рисунок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445" y="4066383"/>
            <a:ext cx="4500594" cy="3143272"/>
          </a:xfrm>
          <a:prstGeom prst="rect">
            <a:avLst/>
          </a:prstGeom>
          <a:noFill/>
          <a:ln w="38100">
            <a:solidFill>
              <a:srgbClr val="FF7C80"/>
            </a:solidFill>
            <a:miter lim="800000"/>
            <a:headEnd/>
            <a:tailEnd/>
          </a:ln>
        </p:spPr>
      </p:pic>
      <p:pic>
        <p:nvPicPr>
          <p:cNvPr id="9222" name="Рисунок 2" descr="SDC14212"/>
          <p:cNvPicPr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96667" y="494483"/>
            <a:ext cx="4084674" cy="2987299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</p:pic>
      <p:pic>
        <p:nvPicPr>
          <p:cNvPr id="8" name="Рисунок 4" descr="E:\Занятия по Кубановедению 2009\SDC10334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382419" y="3994945"/>
            <a:ext cx="4859158" cy="3214710"/>
          </a:xfrm>
          <a:prstGeom prst="rect">
            <a:avLst/>
          </a:prstGeom>
          <a:noFill/>
          <a:ln w="38100">
            <a:solidFill>
              <a:srgbClr val="FF7C80"/>
            </a:solidFill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DC1415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53329" y="423045"/>
            <a:ext cx="2643206" cy="3524275"/>
          </a:xfrm>
          <a:prstGeom prst="rect">
            <a:avLst/>
          </a:prstGeom>
          <a:noFill/>
          <a:ln w="38100">
            <a:solidFill>
              <a:srgbClr val="33CCFF"/>
            </a:solidFill>
          </a:ln>
        </p:spPr>
      </p:pic>
      <p:pic>
        <p:nvPicPr>
          <p:cNvPr id="18436" name="Picture 4" descr="D:\ФОТОАРХИВ 2013-14 гг\Открытые просмотры 2014\IMG_8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6733" y="280169"/>
            <a:ext cx="4564589" cy="342344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18438" name="Picture 6" descr="C:\Users\User\Pictures\Открытые занятия  итоговые 2015\IMG_7534.JPG"/>
          <p:cNvPicPr>
            <a:picLocks noChangeAspect="1" noChangeArrowheads="1"/>
          </p:cNvPicPr>
          <p:nvPr/>
        </p:nvPicPr>
        <p:blipFill>
          <a:blip r:embed="rId4" cstate="print"/>
          <a:srcRect l="12699" r="9958"/>
          <a:stretch>
            <a:fillRect/>
          </a:stretch>
        </p:blipFill>
        <p:spPr bwMode="auto">
          <a:xfrm>
            <a:off x="310321" y="4150790"/>
            <a:ext cx="4643470" cy="327317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6" name="Рисунок 5" descr="C:\Users\User\Pictures\Открытые занятия  итоговые 2015\IMG_742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5295" y="4132287"/>
            <a:ext cx="4833183" cy="3291682"/>
          </a:xfrm>
          <a:prstGeom prst="rect">
            <a:avLst/>
          </a:prstGeom>
          <a:noFill/>
          <a:ln w="38100">
            <a:solidFill>
              <a:srgbClr val="33CC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im0-tub-ru.yandex.net/i?id=eee56e9f0a73075f7c3732059eaf71f1&amp;n=13"/>
          <p:cNvPicPr>
            <a:picLocks noChangeAspect="1" noChangeArrowheads="1"/>
          </p:cNvPicPr>
          <p:nvPr/>
        </p:nvPicPr>
        <p:blipFill>
          <a:blip r:embed="rId2"/>
          <a:srcRect t="1184" r="14100"/>
          <a:stretch>
            <a:fillRect/>
          </a:stretch>
        </p:blipFill>
        <p:spPr bwMode="auto">
          <a:xfrm>
            <a:off x="567899" y="565921"/>
            <a:ext cx="9596602" cy="6462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Pictures\ДЕТИ Осень\IMG_0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759" y="1994681"/>
            <a:ext cx="5357850" cy="401838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9458" name="Picture 2" descr="C:\Users\User\Pictures\Экскурсия в парк\IMG_96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3923" y="280169"/>
            <a:ext cx="4286280" cy="3214710"/>
          </a:xfrm>
          <a:prstGeom prst="rect">
            <a:avLst/>
          </a:prstGeom>
          <a:noFill/>
          <a:ln w="38100">
            <a:solidFill>
              <a:srgbClr val="993300"/>
            </a:solidFill>
          </a:ln>
        </p:spPr>
      </p:pic>
      <p:pic>
        <p:nvPicPr>
          <p:cNvPr id="19459" name="Picture 3" descr="D:\ФОТОАРХИВ\104___01\IMG_39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3923" y="3780631"/>
            <a:ext cx="4326463" cy="3244847"/>
          </a:xfrm>
          <a:prstGeom prst="rect">
            <a:avLst/>
          </a:prstGeom>
          <a:noFill/>
          <a:ln w="38100">
            <a:solidFill>
              <a:srgbClr val="6600FF"/>
            </a:solidFill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День Победы\DSCF1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210" y="142875"/>
            <a:ext cx="3228383" cy="39235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239015" y="4423573"/>
            <a:ext cx="428628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0" cap="none" spc="0" normalizeH="0" baseline="0" noProof="0" dirty="0">
                <a:ln w="2857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/>
                <a:ea typeface="+mn-ea"/>
                <a:cs typeface="Arial" charset="0"/>
              </a:rPr>
              <a:t>«Победа деда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0" cap="none" spc="0" normalizeH="0" baseline="0" noProof="0" dirty="0">
              <a:ln w="28575">
                <a:solidFill>
                  <a:srgbClr val="0D0D0D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Impact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0" cap="none" spc="0" normalizeH="0" baseline="0" noProof="0" dirty="0">
                <a:ln w="28575">
                  <a:solidFill>
                    <a:srgbClr val="0D0D0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Impact"/>
                <a:ea typeface="+mn-ea"/>
                <a:cs typeface="Arial" charset="0"/>
              </a:rPr>
              <a:t> моя Победа"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100" name="Picture 4" descr="D:\ФОТОАРХИВ\104___01\IMG_3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675" y="3780631"/>
            <a:ext cx="4088335" cy="30662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4101" name="Picture 5" descr="C:\Users\User\Pictures\9 мая\IMG_6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2287" y="351607"/>
            <a:ext cx="5357850" cy="32532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2" name="Picture 4" descr="C:\Users\User\Pictures\КАРТИНКИ\658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6" y="6209523"/>
            <a:ext cx="9597261" cy="17117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\Pictures\ФОТО детский сад\120___04\IMG_4707.JPG"/>
          <p:cNvPicPr>
            <a:picLocks noChangeAspect="1" noChangeArrowheads="1"/>
          </p:cNvPicPr>
          <p:nvPr/>
        </p:nvPicPr>
        <p:blipFill>
          <a:blip r:embed="rId2" cstate="print"/>
          <a:srcRect l="8867" t="22783" r="8285"/>
          <a:stretch>
            <a:fillRect/>
          </a:stretch>
        </p:blipFill>
        <p:spPr bwMode="auto">
          <a:xfrm>
            <a:off x="310321" y="305856"/>
            <a:ext cx="10001320" cy="69911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6865" y="4495050"/>
            <a:ext cx="3810148" cy="285748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20000" r="27800" b="8889"/>
          <a:stretch>
            <a:fillRect/>
          </a:stretch>
        </p:blipFill>
        <p:spPr bwMode="auto">
          <a:xfrm>
            <a:off x="238883" y="4495011"/>
            <a:ext cx="3788307" cy="279827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445" y="208731"/>
            <a:ext cx="3810200" cy="285752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8303" y="137293"/>
            <a:ext cx="3738709" cy="280390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484" name="Picture 4" descr="C:\Users\User\Pictures\Ярмарка 2014\IMG_989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4783" y="1994681"/>
            <a:ext cx="4397900" cy="329842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DC128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757" y="208731"/>
            <a:ext cx="4946348" cy="3429024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1506" name="Picture 2" descr="D:\ФОТОАРХИВ 2013-14 гг\Спас - 14\IMG_9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5295" y="3923507"/>
            <a:ext cx="4857784" cy="347702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</p:pic>
      <p:pic>
        <p:nvPicPr>
          <p:cNvPr id="21507" name="Picture 3" descr="D:\ФОТОАРХИВ\107___04\IMG_5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445" y="3923507"/>
            <a:ext cx="5000660" cy="342902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1508" name="Picture 4" descr="E:\Масленица\DSCF51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5296" y="208731"/>
            <a:ext cx="4857784" cy="336263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Users\777\Pictures\Работа\Лето д.с\SDC113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883" y="1494615"/>
            <a:ext cx="5596733" cy="4198006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8195" name="Picture 2" descr="G:\развивающая среда - фото\SDC10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6794" y="851673"/>
            <a:ext cx="3583060" cy="5429288"/>
          </a:xfrm>
          <a:prstGeom prst="rect">
            <a:avLst/>
          </a:prstGeom>
          <a:noFill/>
          <a:ln w="38100">
            <a:solidFill>
              <a:srgbClr val="660066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6073" y="851673"/>
            <a:ext cx="9429816" cy="1714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498475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98475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создать условия для получения детьми знаний об  истории, культуре, географических особенностях Кубани, и конкретно, своего родного поселка - Кубанский;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98475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Дать возможность детям при помощи взрослых узнать о  жизни народа Кубани в разное историческое время, о природе и людях труда;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98475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воспитывать патриотические чувства - любовь к Малой родине.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8883" y="3494879"/>
            <a:ext cx="4214842" cy="39290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нравственного воспитания в среднем возрасте: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498475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расширить  наблюдательность и любознательность детей, продолжая знакомить их с предметами и явлениями общественной жизни и природы;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498475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воспитывать любовь к родному дому, краю, детскому саду;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498475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продолжать формировать  скромность, доброжелательность, желание быть справедливым, сильным и смелым;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  <a:tabLst>
                <a:tab pos="498475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у детей эстетическое восприятие окружающего, нравственно эстетические чувства в общении с природой, в быту, игровой деятельности.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96667" y="3352003"/>
            <a:ext cx="5357850" cy="4071966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98475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 нравственного воспитания в старшем возрасте.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98475" algn="l"/>
              </a:tabLst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Продолжать воспитание гражданских чувств, чувства любви к Малой родине у детей дошкольного возраста;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98475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Дать  возможность применить на практике полученные знания  к практическому и умственному экспериментированию, речевому планированию, логическим операциям;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98475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Актуализировать знания детей  о  родном крае,  поселке (люди труда, музей, памятники, природные богатства, сельское хозяйство);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98475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Воспитывать гуманную, духовно-нравственную личность через приобщение детей к ценностям кубанской  культуры;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98475" algn="l"/>
              </a:tabLs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помощью разнообразных методов и приемов оптимизировать работу с родителями дошкольников  по нравственно-патриотическому воспитанию.</a:t>
            </a:r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667643" y="133904"/>
            <a:ext cx="66683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Парциальная  программа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 Мы – кубанцы».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детей в возрасте от 4 до 7 лет.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10800000" flipV="1">
            <a:off x="2882089" y="2566185"/>
            <a:ext cx="1000132" cy="857256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239675" y="2637623"/>
            <a:ext cx="1071570" cy="642942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453725" y="5638019"/>
            <a:ext cx="642942" cy="1588"/>
          </a:xfrm>
          <a:prstGeom prst="straightConnector1">
            <a:avLst/>
          </a:prstGeom>
          <a:ln w="5715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НАГРАДЫ МАДОУ 38\2013-01 (янв)\сканирование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7765" y="3137689"/>
            <a:ext cx="2792438" cy="3857652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8915" name="Picture 3" descr="F:\НАГРАДЫ МАДОУ 38\сканирование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759" y="423046"/>
            <a:ext cx="2643206" cy="3728176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8916" name="Picture 4" descr="C:\Users\Admin\Pictures\2015-11-01 Диплом 2015\Диплом 2015 001.jpg"/>
          <p:cNvPicPr>
            <a:picLocks noChangeAspect="1" noChangeArrowheads="1"/>
          </p:cNvPicPr>
          <p:nvPr/>
        </p:nvPicPr>
        <p:blipFill>
          <a:blip r:embed="rId4" cstate="print"/>
          <a:srcRect l="4303" t="1568" r="3185" b="3006"/>
          <a:stretch>
            <a:fillRect/>
          </a:stretch>
        </p:blipFill>
        <p:spPr bwMode="auto">
          <a:xfrm>
            <a:off x="3882221" y="1851805"/>
            <a:ext cx="2719328" cy="3857652"/>
          </a:xfrm>
          <a:prstGeom prst="rect">
            <a:avLst/>
          </a:prstGeom>
          <a:ln w="2286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Фото Питер\P6270137.JPG"/>
          <p:cNvPicPr>
            <a:picLocks noChangeAspect="1" noChangeArrowheads="1"/>
          </p:cNvPicPr>
          <p:nvPr/>
        </p:nvPicPr>
        <p:blipFill>
          <a:blip r:embed="rId2" cstate="print"/>
          <a:srcRect l="15140" t="9044" r="11901" b="17022"/>
          <a:stretch>
            <a:fillRect/>
          </a:stretch>
        </p:blipFill>
        <p:spPr bwMode="auto">
          <a:xfrm>
            <a:off x="238883" y="137293"/>
            <a:ext cx="4500594" cy="3253372"/>
          </a:xfrm>
          <a:prstGeom prst="rect">
            <a:avLst/>
          </a:prstGeom>
          <a:noFill/>
          <a:ln w="38100">
            <a:solidFill>
              <a:srgbClr val="6600FF"/>
            </a:solidFill>
          </a:ln>
        </p:spPr>
      </p:pic>
      <p:pic>
        <p:nvPicPr>
          <p:cNvPr id="4098" name="Picture 2" descr="F:\DSCF8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0981" y="3566317"/>
            <a:ext cx="5058437" cy="3870044"/>
          </a:xfrm>
          <a:prstGeom prst="rect">
            <a:avLst/>
          </a:prstGeom>
          <a:noFill/>
          <a:ln w="38100">
            <a:solidFill>
              <a:srgbClr val="6600FF"/>
            </a:solidFill>
          </a:ln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ФЕСТИВАЛИ\2012\DSCF1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884" y="208731"/>
            <a:ext cx="4000527" cy="2928958"/>
          </a:xfrm>
          <a:prstGeom prst="rect">
            <a:avLst/>
          </a:prstGeom>
          <a:ln w="38100" cap="sq" cmpd="thickThin">
            <a:solidFill>
              <a:srgbClr val="66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5" name="Picture 3" descr="E:\ФЕСТИВАЛИ\2010\SDC117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9675" y="3852069"/>
            <a:ext cx="3897834" cy="2923376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9609" y="208731"/>
            <a:ext cx="4478819" cy="2985879"/>
          </a:xfrm>
          <a:prstGeom prst="rect">
            <a:avLst/>
          </a:prstGeom>
          <a:noFill/>
          <a:ln w="38100">
            <a:solidFill>
              <a:srgbClr val="6600FF"/>
            </a:solidFill>
            <a:miter lim="800000"/>
            <a:headEnd/>
            <a:tailEnd/>
          </a:ln>
          <a:effectLst/>
        </p:spPr>
      </p:pic>
      <p:pic>
        <p:nvPicPr>
          <p:cNvPr id="8" name="Picture 2" descr="H:\11 круг-фестиваль 2017 год\IMG_2800.JPG"/>
          <p:cNvPicPr>
            <a:picLocks noChangeAspect="1" noChangeArrowheads="1"/>
          </p:cNvPicPr>
          <p:nvPr/>
        </p:nvPicPr>
        <p:blipFill>
          <a:blip r:embed="rId5" cstate="print"/>
          <a:srcRect r="6957" b="16709"/>
          <a:stretch>
            <a:fillRect/>
          </a:stretch>
        </p:blipFill>
        <p:spPr bwMode="auto">
          <a:xfrm>
            <a:off x="238883" y="3852069"/>
            <a:ext cx="4915513" cy="2933542"/>
          </a:xfrm>
          <a:prstGeom prst="rect">
            <a:avLst/>
          </a:prstGeom>
          <a:noFill/>
          <a:ln w="38100">
            <a:solidFill>
              <a:srgbClr val="6600FF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static.panoramio.com/photos/large/582406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7511" y="262309"/>
            <a:ext cx="9429816" cy="7072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1047" y="4000527"/>
            <a:ext cx="4645371" cy="3241991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9" name="Picture 2" descr="C:\Users\Пользователь\Desktop\фестиваль 2015\IMG_8126.JPG"/>
          <p:cNvPicPr>
            <a:picLocks noChangeAspect="1" noChangeArrowheads="1"/>
          </p:cNvPicPr>
          <p:nvPr/>
        </p:nvPicPr>
        <p:blipFill>
          <a:blip r:embed="rId3" cstate="print"/>
          <a:srcRect l="9231" t="3077"/>
          <a:stretch>
            <a:fillRect/>
          </a:stretch>
        </p:blipFill>
        <p:spPr bwMode="auto">
          <a:xfrm>
            <a:off x="310321" y="280169"/>
            <a:ext cx="4515902" cy="32147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4" name="Picture 2" descr="E:\круг-фестиваль 3 2009\_DSC0816.JPG"/>
          <p:cNvPicPr>
            <a:picLocks noChangeAspect="1" noChangeArrowheads="1"/>
          </p:cNvPicPr>
          <p:nvPr/>
        </p:nvPicPr>
        <p:blipFill>
          <a:blip r:embed="rId4"/>
          <a:srcRect b="12461"/>
          <a:stretch>
            <a:fillRect/>
          </a:stretch>
        </p:blipFill>
        <p:spPr bwMode="auto">
          <a:xfrm>
            <a:off x="5668171" y="208731"/>
            <a:ext cx="4739478" cy="3494878"/>
          </a:xfrm>
          <a:prstGeom prst="rect">
            <a:avLst/>
          </a:prstGeom>
          <a:ln w="381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E:\круг-фестиваль 3 2009\_DSC0876.JPG"/>
          <p:cNvPicPr>
            <a:picLocks noChangeAspect="1" noChangeArrowheads="1"/>
          </p:cNvPicPr>
          <p:nvPr/>
        </p:nvPicPr>
        <p:blipFill>
          <a:blip r:embed="rId5"/>
          <a:srcRect r="7108"/>
          <a:stretch>
            <a:fillRect/>
          </a:stretch>
        </p:blipFill>
        <p:spPr bwMode="auto">
          <a:xfrm>
            <a:off x="381759" y="3780631"/>
            <a:ext cx="4542162" cy="3518507"/>
          </a:xfrm>
          <a:prstGeom prst="rect">
            <a:avLst/>
          </a:prstGeom>
          <a:ln w="38100" cap="sq" cmpd="thickThin">
            <a:solidFill>
              <a:srgbClr val="0000F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8" descr="E:\круг-фестиваль 3 2009\_DSC0850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167973" y="1637491"/>
            <a:ext cx="2343894" cy="3500462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 descr="https://ds04.infourok.ru/uploads/ex/0979/000adee8-bc67daf5/hello_html_78e9536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6" name="AutoShape 4" descr="https://ds04.infourok.ru/uploads/ex/0979/000adee8-bc67daf5/hello_html_78e9536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8" name="AutoShape 6" descr="https://ds04.infourok.ru/uploads/ex/0979/000adee8-bc67daf5/hello_html_78e9536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40" name="AutoShape 8" descr="https://ds04.infourok.ru/uploads/ex/0979/000adee8-bc67daf5/hello_html_m6705453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44" name="Picture 12" descr="http://dou32.sochi-schools.ru/wp-content/uploads/2017/10/80-let.jpg"/>
          <p:cNvPicPr>
            <a:picLocks noChangeAspect="1" noChangeArrowheads="1"/>
          </p:cNvPicPr>
          <p:nvPr/>
        </p:nvPicPr>
        <p:blipFill>
          <a:blip r:embed="rId2"/>
          <a:srcRect t="5159" r="1122"/>
          <a:stretch>
            <a:fillRect/>
          </a:stretch>
        </p:blipFill>
        <p:spPr bwMode="auto">
          <a:xfrm>
            <a:off x="453197" y="708797"/>
            <a:ext cx="9644130" cy="6566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033" y="780235"/>
            <a:ext cx="9358418" cy="623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22337" t="33135" r="19601" b="594"/>
          <a:stretch>
            <a:fillRect/>
          </a:stretch>
        </p:blipFill>
        <p:spPr bwMode="auto">
          <a:xfrm>
            <a:off x="381759" y="351607"/>
            <a:ext cx="9792501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7903" t="14168" r="27041" b="17327"/>
          <a:stretch>
            <a:fillRect/>
          </a:stretch>
        </p:blipFill>
        <p:spPr bwMode="auto">
          <a:xfrm>
            <a:off x="667511" y="637359"/>
            <a:ext cx="9001188" cy="6318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667511" y="637359"/>
            <a:ext cx="9501254" cy="62151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latin typeface="Arial Black"/>
              </a:rPr>
              <a:t>"Кубановедение -</a:t>
            </a:r>
          </a:p>
          <a:p>
            <a:pPr algn="ctr" rtl="0"/>
            <a:r>
              <a:rPr lang="ru-RU" sz="3600" kern="10" spc="0" dirty="0" smtClean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latin typeface="Arial Black"/>
              </a:rPr>
              <a:t> как связующая нить поколений</a:t>
            </a:r>
          </a:p>
          <a:p>
            <a:pPr algn="ctr" rtl="0"/>
            <a:r>
              <a:rPr lang="ru-RU" sz="3600" kern="10" spc="0" dirty="0" smtClean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latin typeface="Arial Black"/>
              </a:rPr>
              <a:t> в воспитании маленького патриота</a:t>
            </a:r>
          </a:p>
          <a:p>
            <a:pPr algn="ctr" rtl="0"/>
            <a:r>
              <a:rPr lang="ru-RU" sz="3600" kern="10" spc="0" dirty="0" smtClean="0">
                <a:ln w="12700">
                  <a:solidFill>
                    <a:srgbClr val="0F243E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/>
                <a:latin typeface="Arial Black"/>
              </a:rPr>
              <a:t> своей Родины".</a:t>
            </a:r>
            <a:endParaRPr lang="ru-RU" sz="3600" kern="10" spc="0" dirty="0">
              <a:ln w="12700">
                <a:solidFill>
                  <a:srgbClr val="0F243E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/>
              <a:latin typeface="Arial Black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AEE7A1"/>
            </a:gs>
            <a:gs pos="26000">
              <a:schemeClr val="bg2">
                <a:lumMod val="75000"/>
              </a:schemeClr>
            </a:gs>
            <a:gs pos="69000">
              <a:srgbClr val="DCE86C"/>
            </a:gs>
            <a:gs pos="74000">
              <a:srgbClr val="C8C78D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2902457" y="3068686"/>
            <a:ext cx="4917403" cy="1017065"/>
          </a:xfrm>
          <a:prstGeom prst="plaque">
            <a:avLst/>
          </a:prstGeom>
          <a:solidFill>
            <a:srgbClr val="B0EAB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Духовно – нравственное воспитание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МАДОУ № 38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13974154">
            <a:off x="2218805" y="2581782"/>
            <a:ext cx="758470" cy="369531"/>
          </a:xfrm>
          <a:prstGeom prst="rightArrow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3174154">
            <a:off x="7738340" y="4158234"/>
            <a:ext cx="758470" cy="369531"/>
          </a:xfrm>
          <a:prstGeom prst="rightArrow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8257166">
            <a:off x="7814163" y="2619547"/>
            <a:ext cx="758470" cy="369531"/>
          </a:xfrm>
          <a:prstGeom prst="rightArrow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7457166">
            <a:off x="2194273" y="4165358"/>
            <a:ext cx="758470" cy="369531"/>
          </a:xfrm>
          <a:prstGeom prst="rightArrow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араллелограмм 7"/>
          <p:cNvSpPr/>
          <p:nvPr/>
        </p:nvSpPr>
        <p:spPr>
          <a:xfrm>
            <a:off x="6113822" y="322609"/>
            <a:ext cx="4114562" cy="2034131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Опыт работы МАДОУ № 38 «Система работы по включению регионального компонента кубановедение в воспитательно-образовательную деятельность детей подготовительной группы»</a:t>
            </a: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араллелограмм 8"/>
          <p:cNvSpPr/>
          <p:nvPr/>
        </p:nvSpPr>
        <p:spPr>
          <a:xfrm flipH="1">
            <a:off x="393578" y="322609"/>
            <a:ext cx="4214917" cy="2034131"/>
          </a:xfrm>
          <a:prstGeom prst="parallelogram">
            <a:avLst>
              <a:gd name="adj" fmla="val 2441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Внедрение Кубановедения в воспитательно – образовательный процесс ДО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араллелограмм 9"/>
          <p:cNvSpPr/>
          <p:nvPr/>
        </p:nvSpPr>
        <p:spPr>
          <a:xfrm>
            <a:off x="493933" y="4848550"/>
            <a:ext cx="4114562" cy="2034131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Парциальная программа «Мы – кубанцы»</a:t>
            </a:r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араллелограмм 10"/>
          <p:cNvSpPr/>
          <p:nvPr/>
        </p:nvSpPr>
        <p:spPr>
          <a:xfrm flipH="1">
            <a:off x="6013467" y="4848550"/>
            <a:ext cx="4214917" cy="2034131"/>
          </a:xfrm>
          <a:prstGeom prst="parallelogram">
            <a:avLst>
              <a:gd name="adj" fmla="val 2441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Муниципальная экспериментальная площадка по теме: «Внедрение регионального компонента в воспитательно-образовательный процесс ДО»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673</TotalTime>
  <Words>355</Words>
  <Application>Microsoft Office PowerPoint</Application>
  <PresentationFormat>Произвольный</PresentationFormat>
  <Paragraphs>51</Paragraphs>
  <Slides>30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Вера</dc:creator>
  <cp:lastModifiedBy>Admin</cp:lastModifiedBy>
  <cp:revision>71</cp:revision>
  <dcterms:created xsi:type="dcterms:W3CDTF">2012-06-25T19:00:19Z</dcterms:created>
  <dcterms:modified xsi:type="dcterms:W3CDTF">2017-11-02T11:10:33Z</dcterms:modified>
</cp:coreProperties>
</file>